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Staatliches"/>
      <p:regular r:id="rId29"/>
    </p:embeddedFont>
    <p:embeddedFont>
      <p:font typeface="Int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taatliche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1af7006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1af7006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c167e5364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c167e536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c167e5364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c167e5364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c167e53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c167e53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c167e536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c167e536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c167e5364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c167e5364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c167e5364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bc167e5364_0_7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c167e536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bc167e5364_0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c167e5364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bc167e5364_0_7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c167e536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c167e536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c22ad8d55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c22ad8d55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c167e5364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c167e5364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22ad8d55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c22ad8d55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c167e53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bc167e53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c22ad8d5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c22ad8d5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c167e5364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c167e5364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c167e5364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c167e5364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c167e5364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c167e5364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c167e536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c167e536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c167e5364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c167e5364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c167e5364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c167e5364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c167e5364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c167e536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inition page">
  <p:cSld name="TITLE_AND_TWO_COLUMNS_1"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62F07"/>
              </a:buClr>
              <a:buSzPts val="2800"/>
              <a:buNone/>
              <a:defRPr>
                <a:solidFill>
                  <a:srgbClr val="562F0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5535750" y="1312175"/>
            <a:ext cx="2936700" cy="3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3" name="Google Shape;1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676"/>
              </a:buClr>
              <a:buSzPts val="3600"/>
              <a:buNone/>
              <a:defRPr sz="3600">
                <a:solidFill>
                  <a:srgbClr val="00267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05" name="Google Shape;105;p26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26"/>
          <p:cNvSpPr txBox="1"/>
          <p:nvPr/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Lecture </a:t>
            </a:r>
            <a:r>
              <a:rPr lang="en" sz="1800">
                <a:latin typeface="Inter"/>
                <a:ea typeface="Inter"/>
                <a:cs typeface="Inter"/>
                <a:sym typeface="Inter"/>
              </a:rPr>
              <a:t>01</a:t>
            </a:r>
            <a:r>
              <a:rPr lang="en" sz="1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1800">
                <a:latin typeface="Inter"/>
                <a:ea typeface="Inter"/>
                <a:cs typeface="Inter"/>
                <a:sym typeface="Inter"/>
              </a:rPr>
              <a:t>CS 195, Fall 2024</a:t>
            </a:r>
            <a:endParaRPr sz="18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hyperlink" Target="https://nrennie.rbind.io/art-of-viz/programming-languages.html#exploratory-sketches" TargetMode="External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hyperlink" Target="https://tytonpartners.com/time-for-class-2025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ytonpartners.com/time-for-class-2025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ytonpartners.com/time-for-class-2025/" TargetMode="External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4xDzrJKXOOY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://www.youtube.com/watch?v=4xDzrJKXOO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chefs-kiss.github.io/ML_J2026/course_information/project_rubric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txZViq7XyCE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://www.youtube.com/watch?v=txZViq7XyCE" TargetMode="External"/><Relationship Id="rId6" Type="http://schemas.openxmlformats.org/officeDocument/2006/relationships/hyperlink" Target="http://www.youtube.com/watch?v=txZViq7XyC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hebureauinvestigates.com/explainers/what-is-data-journalism" TargetMode="External"/><Relationship Id="rId4" Type="http://schemas.openxmlformats.org/officeDocument/2006/relationships/hyperlink" Target="https://en.wikipedia.org/wiki/Data_journalism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s://pudding.cool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hyperlink" Target="https://datajournalism.com/read/handbook/two/working-with-data/experiencing-data/the-web-as-a-medium-for-data-visualisa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journalism.com/read/handbook/two/working-with-data/experiencing-data/the-web-as-a-medium-for-data-visualisation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journalism.com/read/handbook/two/working-with-data/experiencing-data/the-web-as-a-medium-for-data-visualis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journalism.com/read/handbook/two/working-with-data/experiencing-data/the-web-as-a-medium-for-data-visualisation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tajournalism.com/read/handbook/two/working-with-data/experiencing-data/the-web-as-a-medium-for-data-visualisation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rennie.rbind.io/projects/data-visualisation/#data-visualisation-challenges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11" name="Google Shape;111;p27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storytelling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17" y="1020152"/>
            <a:ext cx="2738673" cy="16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937" y="2081575"/>
            <a:ext cx="4219103" cy="28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/>
          <p:nvPr/>
        </p:nvSpPr>
        <p:spPr>
          <a:xfrm>
            <a:off x="987917" y="2664579"/>
            <a:ext cx="2738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875" lIns="75875" spcFirstLastPara="1" rIns="75875" wrap="square" tIns="75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" u="sng">
                <a:solidFill>
                  <a:schemeClr val="hlink"/>
                </a:solidFill>
                <a:hlinkClick r:id="rId5"/>
              </a:rPr>
              <a:t>https://nrennie.rbind.io/art-of-viz/programming-languages.html#exploratory-sketches</a:t>
            </a:r>
            <a:r>
              <a:rPr lang="en" sz="830"/>
              <a:t> </a:t>
            </a:r>
            <a:endParaRPr sz="830"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875" y="3073450"/>
            <a:ext cx="2738674" cy="183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/>
          <p:nvPr/>
        </p:nvSpPr>
        <p:spPr>
          <a:xfrm>
            <a:off x="3936937" y="1020152"/>
            <a:ext cx="42192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875" lIns="75875" spcFirstLastPara="1" rIns="75875" wrap="square" tIns="75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2"/>
                </a:solidFill>
              </a:rPr>
              <a:t>Start small with a sketch of what you’d like to show.</a:t>
            </a:r>
            <a:endParaRPr sz="1162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96"/>
              </a:spcBef>
              <a:spcAft>
                <a:spcPts val="996"/>
              </a:spcAft>
              <a:buNone/>
            </a:pPr>
            <a:r>
              <a:rPr lang="en" sz="1162">
                <a:solidFill>
                  <a:schemeClr val="dk2"/>
                </a:solidFill>
              </a:rPr>
              <a:t>Build up from the sketch, using inspiration from others.</a:t>
            </a:r>
            <a:endParaRPr sz="1162">
              <a:solidFill>
                <a:schemeClr val="dk2"/>
              </a:solidFill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lots of data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/>
        </p:nvSpPr>
        <p:spPr>
          <a:xfrm>
            <a:off x="1174125" y="699125"/>
            <a:ext cx="738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What is a </a:t>
            </a:r>
            <a:r>
              <a:rPr b="1" lang="en" sz="1500">
                <a:solidFill>
                  <a:srgbClr val="1B91CA"/>
                </a:solidFill>
              </a:rPr>
              <a:t>story</a:t>
            </a:r>
            <a:r>
              <a:rPr lang="en" sz="1500">
                <a:solidFill>
                  <a:schemeClr val="lt1"/>
                </a:solidFill>
              </a:rPr>
              <a:t>, and what </a:t>
            </a:r>
            <a:r>
              <a:rPr b="1" lang="en" sz="1500">
                <a:solidFill>
                  <a:srgbClr val="1B91CA"/>
                </a:solidFill>
              </a:rPr>
              <a:t>different formats</a:t>
            </a:r>
            <a:r>
              <a:rPr b="1" lang="en" sz="150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can a story take (think beyond essays)?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Is there a structure or formula for what makes a </a:t>
            </a:r>
            <a:r>
              <a:rPr b="1" lang="en" sz="1500">
                <a:solidFill>
                  <a:srgbClr val="BCBD21"/>
                </a:solidFill>
              </a:rPr>
              <a:t>good story</a:t>
            </a:r>
            <a:r>
              <a:rPr lang="en" sz="1500">
                <a:solidFill>
                  <a:schemeClr val="lt1"/>
                </a:solidFill>
              </a:rPr>
              <a:t>? What makes things </a:t>
            </a:r>
            <a:r>
              <a:rPr b="1" lang="en" sz="1500">
                <a:solidFill>
                  <a:srgbClr val="BCBD21"/>
                </a:solidFill>
              </a:rPr>
              <a:t>memorable</a:t>
            </a:r>
            <a:r>
              <a:rPr lang="en" sz="1500">
                <a:solidFill>
                  <a:schemeClr val="lt1"/>
                </a:solidFill>
              </a:rPr>
              <a:t>? Can stories be addictive?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>
                <a:solidFill>
                  <a:schemeClr val="lt1"/>
                </a:solidFill>
              </a:rPr>
              <a:t>What aspects about our semester projects could help to build a good story? What would the audience need to know to </a:t>
            </a:r>
            <a:r>
              <a:rPr b="1" lang="en" sz="1500">
                <a:solidFill>
                  <a:srgbClr val="C6B8EB"/>
                </a:solidFill>
              </a:rPr>
              <a:t>understand the “so what”</a:t>
            </a:r>
            <a:endParaRPr b="1" sz="1500">
              <a:solidFill>
                <a:srgbClr val="C6B8EB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01" name="Google Shape;201;p37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75" y="4535750"/>
            <a:ext cx="747125" cy="4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/>
          <p:nvPr/>
        </p:nvSpPr>
        <p:spPr>
          <a:xfrm>
            <a:off x="401075" y="722825"/>
            <a:ext cx="8607900" cy="17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8"/>
          <p:cNvSpPr txBox="1"/>
          <p:nvPr/>
        </p:nvSpPr>
        <p:spPr>
          <a:xfrm>
            <a:off x="692850" y="779775"/>
            <a:ext cx="25035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 </a:t>
            </a:r>
            <a:r>
              <a:rPr b="1" lang="en">
                <a:solidFill>
                  <a:srgbClr val="1B91CA"/>
                </a:solidFill>
              </a:rPr>
              <a:t>set of observations, facts, or events</a:t>
            </a:r>
            <a:r>
              <a:rPr lang="en">
                <a:solidFill>
                  <a:schemeClr val="dk2"/>
                </a:solidFill>
              </a:rPr>
              <a:t> (true or invented) that are presented in a </a:t>
            </a:r>
            <a:r>
              <a:rPr b="1" lang="en">
                <a:solidFill>
                  <a:srgbClr val="1B91CA"/>
                </a:solidFill>
              </a:rPr>
              <a:t>specific order </a:t>
            </a:r>
            <a:r>
              <a:rPr lang="en">
                <a:solidFill>
                  <a:schemeClr val="dk2"/>
                </a:solidFill>
              </a:rPr>
              <a:t>such that they create an </a:t>
            </a:r>
            <a:r>
              <a:rPr b="1" lang="en">
                <a:solidFill>
                  <a:srgbClr val="1B91CA"/>
                </a:solidFill>
              </a:rPr>
              <a:t>emotional reaction</a:t>
            </a:r>
            <a:r>
              <a:rPr lang="en">
                <a:solidFill>
                  <a:schemeClr val="dk2"/>
                </a:solidFill>
              </a:rPr>
              <a:t> in the audience.</a:t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3320250" y="781875"/>
            <a:ext cx="2503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emotional reaction is created through </a:t>
            </a:r>
            <a:r>
              <a:rPr b="1" lang="en">
                <a:solidFill>
                  <a:srgbClr val="BCBD21"/>
                </a:solidFill>
              </a:rPr>
              <a:t>tension</a:t>
            </a:r>
            <a:r>
              <a:rPr lang="en">
                <a:solidFill>
                  <a:schemeClr val="dk2"/>
                </a:solidFill>
              </a:rPr>
              <a:t> at the beginning of the story followed by some type of </a:t>
            </a:r>
            <a:r>
              <a:rPr b="1" lang="en">
                <a:solidFill>
                  <a:srgbClr val="BCBD21"/>
                </a:solidFill>
              </a:rPr>
              <a:t>resolution</a:t>
            </a:r>
            <a:r>
              <a:rPr lang="en">
                <a:solidFill>
                  <a:schemeClr val="dk2"/>
                </a:solidFill>
              </a:rPr>
              <a:t> towards the end.</a:t>
            </a:r>
            <a:endParaRPr/>
          </a:p>
        </p:txBody>
      </p:sp>
      <p:sp>
        <p:nvSpPr>
          <p:cNvPr id="209" name="Google Shape;209;p38"/>
          <p:cNvSpPr txBox="1"/>
          <p:nvPr/>
        </p:nvSpPr>
        <p:spPr>
          <a:xfrm>
            <a:off x="6023850" y="779775"/>
            <a:ext cx="25035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flow from tension to resolution is called the </a:t>
            </a:r>
            <a:r>
              <a:rPr b="1" lang="en">
                <a:solidFill>
                  <a:srgbClr val="BCBD21"/>
                </a:solidFill>
              </a:rPr>
              <a:t>story arc</a:t>
            </a:r>
            <a:r>
              <a:rPr lang="en">
                <a:solidFill>
                  <a:schemeClr val="dk2"/>
                </a:solidFill>
              </a:rPr>
              <a:t>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Every good story has a clear, identifiable arc.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851500" y="2430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What is a story?</a:t>
            </a:r>
            <a:endParaRPr sz="2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401075" y="3260500"/>
            <a:ext cx="8520600" cy="1391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Similar to how you answer job questions, actually!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In interviews we use the SHARE method: situation, hindrance, action, results, and evaluate.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In stories we can use the </a:t>
            </a:r>
            <a:r>
              <a:rPr b="1" lang="en" sz="1400">
                <a:solidFill>
                  <a:srgbClr val="BCBD21"/>
                </a:solidFill>
              </a:rPr>
              <a:t>Opening-Challenge-Action-Resolution</a:t>
            </a:r>
            <a:r>
              <a:rPr lang="en" sz="1400"/>
              <a:t> format.</a:t>
            </a:r>
            <a:endParaRPr sz="1400"/>
          </a:p>
        </p:txBody>
      </p:sp>
      <p:sp>
        <p:nvSpPr>
          <p:cNvPr id="212" name="Google Shape;212;p38"/>
          <p:cNvSpPr txBox="1"/>
          <p:nvPr/>
        </p:nvSpPr>
        <p:spPr>
          <a:xfrm>
            <a:off x="692850" y="2696825"/>
            <a:ext cx="483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what’s the recipe for a good story?</a:t>
            </a:r>
            <a:endParaRPr sz="2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/>
          <p:nvPr/>
        </p:nvSpPr>
        <p:spPr>
          <a:xfrm>
            <a:off x="401075" y="722825"/>
            <a:ext cx="8607900" cy="161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5134800" y="781875"/>
            <a:ext cx="3625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Rarely can a static visualization tell an entire story. It may illustrate the opening, challenge, action, or resolution, but unlikely to convey all or multiple parts of the story all at once.</a:t>
            </a:r>
            <a:endParaRPr/>
          </a:p>
        </p:txBody>
      </p:sp>
      <p:sp>
        <p:nvSpPr>
          <p:cNvPr id="219" name="Google Shape;219;p39"/>
          <p:cNvSpPr txBox="1"/>
          <p:nvPr/>
        </p:nvSpPr>
        <p:spPr>
          <a:xfrm>
            <a:off x="639950" y="781875"/>
            <a:ext cx="3625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 aim to have a visualization for each section: opening, challenge, action, and resolution. These can take various forms, so try a few out and see what makes sense.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851500" y="243075"/>
            <a:ext cx="399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How can </a:t>
            </a:r>
            <a:r>
              <a:rPr b="1" lang="en" sz="2300">
                <a:solidFill>
                  <a:srgbClr val="C6B8EB"/>
                </a:solidFill>
                <a:latin typeface="Staatliches"/>
                <a:ea typeface="Staatliches"/>
                <a:cs typeface="Staatliches"/>
                <a:sym typeface="Staatliches"/>
              </a:rPr>
              <a:t>data</a:t>
            </a:r>
            <a:r>
              <a:rPr lang="en" sz="2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add to a story?</a:t>
            </a:r>
            <a:endParaRPr sz="2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1" name="Google Shape;221;p39"/>
          <p:cNvSpPr/>
          <p:nvPr/>
        </p:nvSpPr>
        <p:spPr>
          <a:xfrm>
            <a:off x="348175" y="3051500"/>
            <a:ext cx="8607900" cy="174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9"/>
          <p:cNvSpPr txBox="1"/>
          <p:nvPr/>
        </p:nvSpPr>
        <p:spPr>
          <a:xfrm>
            <a:off x="639950" y="3108450"/>
            <a:ext cx="25035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Put your </a:t>
            </a:r>
            <a:r>
              <a:rPr b="1" lang="en">
                <a:solidFill>
                  <a:srgbClr val="C6B8EB"/>
                </a:solidFill>
              </a:rPr>
              <a:t>insight</a:t>
            </a:r>
            <a:r>
              <a:rPr lang="en">
                <a:solidFill>
                  <a:schemeClr val="dk2"/>
                </a:solidFill>
              </a:rPr>
              <a:t> in the title, and </a:t>
            </a:r>
            <a:r>
              <a:rPr b="1" lang="en">
                <a:solidFill>
                  <a:srgbClr val="C6B8EB"/>
                </a:solidFill>
              </a:rPr>
              <a:t>pick an appropriate chart</a:t>
            </a:r>
            <a:r>
              <a:rPr lang="en">
                <a:solidFill>
                  <a:schemeClr val="dk2"/>
                </a:solidFill>
              </a:rPr>
              <a:t>. This helps to make your visual memorable and useful when telling the story</a:t>
            </a:r>
            <a:endParaRPr/>
          </a:p>
        </p:txBody>
      </p:sp>
      <p:sp>
        <p:nvSpPr>
          <p:cNvPr id="223" name="Google Shape;223;p39"/>
          <p:cNvSpPr txBox="1"/>
          <p:nvPr/>
        </p:nvSpPr>
        <p:spPr>
          <a:xfrm>
            <a:off x="3267350" y="3110550"/>
            <a:ext cx="250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Limit colors to highlight the key insight. Make sure to be consistent with color</a:t>
            </a:r>
            <a:endParaRPr/>
          </a:p>
        </p:txBody>
      </p:sp>
      <p:sp>
        <p:nvSpPr>
          <p:cNvPr id="224" name="Google Shape;224;p39"/>
          <p:cNvSpPr txBox="1"/>
          <p:nvPr/>
        </p:nvSpPr>
        <p:spPr>
          <a:xfrm>
            <a:off x="5970950" y="3108450"/>
            <a:ext cx="2503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Add legends and labels that are customized. Any additional context can be added as a caption.</a:t>
            </a:r>
            <a:endParaRPr/>
          </a:p>
        </p:txBody>
      </p:sp>
      <p:sp>
        <p:nvSpPr>
          <p:cNvPr id="225" name="Google Shape;225;p39"/>
          <p:cNvSpPr txBox="1"/>
          <p:nvPr/>
        </p:nvSpPr>
        <p:spPr>
          <a:xfrm>
            <a:off x="798600" y="2571750"/>
            <a:ext cx="433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how to make good visualizations</a:t>
            </a:r>
            <a:endParaRPr sz="23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1364350" y="562731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how to build a compelling story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930875" y="1318300"/>
            <a:ext cx="62328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Hook: </a:t>
            </a:r>
            <a:r>
              <a:rPr lang="en" sz="1100"/>
              <a:t>capture the reader's attention 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Context: </a:t>
            </a:r>
            <a:r>
              <a:rPr lang="en" sz="1100"/>
              <a:t>provides background information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Tension: </a:t>
            </a:r>
            <a:r>
              <a:rPr lang="en" sz="1100"/>
              <a:t>what conflicts or challenges are present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Opinions:</a:t>
            </a:r>
            <a:r>
              <a:rPr lang="en" sz="1100"/>
              <a:t> what makes this a human story, share insights or opinions from real people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Implications:</a:t>
            </a:r>
            <a:r>
              <a:rPr lang="en" sz="1100"/>
              <a:t> for whom and in what circumstances would this lead to a less than ideal outcome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Closing:</a:t>
            </a:r>
            <a:r>
              <a:rPr lang="en" sz="1100"/>
              <a:t> bringing it all together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1" title="Screenshot 2025-09-30 at 10.51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377" y="0"/>
            <a:ext cx="47691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4850200" y="4835700"/>
            <a:ext cx="22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https://tytonpartners.com/time-for-class-2025/</a:t>
            </a:r>
            <a:r>
              <a:rPr lang="en" sz="800"/>
              <a:t> </a:t>
            </a:r>
            <a:endParaRPr sz="800"/>
          </a:p>
        </p:txBody>
      </p:sp>
      <p:grpSp>
        <p:nvGrpSpPr>
          <p:cNvPr id="238" name="Google Shape;238;p41"/>
          <p:cNvGrpSpPr/>
          <p:nvPr/>
        </p:nvGrpSpPr>
        <p:grpSpPr>
          <a:xfrm>
            <a:off x="5415708" y="1540350"/>
            <a:ext cx="3613692" cy="2163675"/>
            <a:chOff x="5415708" y="1540350"/>
            <a:chExt cx="3613692" cy="2163675"/>
          </a:xfrm>
        </p:grpSpPr>
        <p:sp>
          <p:nvSpPr>
            <p:cNvPr id="239" name="Google Shape;239;p41"/>
            <p:cNvSpPr txBox="1"/>
            <p:nvPr/>
          </p:nvSpPr>
          <p:spPr>
            <a:xfrm>
              <a:off x="7090800" y="1540350"/>
              <a:ext cx="1938600" cy="1031400"/>
            </a:xfrm>
            <a:prstGeom prst="rect">
              <a:avLst/>
            </a:prstGeom>
            <a:noFill/>
            <a:ln cap="flat" cmpd="sng" w="9525">
              <a:solidFill>
                <a:srgbClr val="A3C21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Hook:</a:t>
              </a:r>
              <a:r>
                <a:rPr lang="en" sz="1100"/>
                <a:t> “Despite uptake of genAI usage in recent years, students still prefer humans for help 84% of the time compared to 17%.”</a:t>
              </a:r>
              <a:endParaRPr>
                <a:solidFill>
                  <a:srgbClr val="BCBD21"/>
                </a:solidFill>
              </a:endParaRPr>
            </a:p>
          </p:txBody>
        </p:sp>
        <p:sp>
          <p:nvSpPr>
            <p:cNvPr id="240" name="Google Shape;240;p41"/>
            <p:cNvSpPr/>
            <p:nvPr/>
          </p:nvSpPr>
          <p:spPr>
            <a:xfrm>
              <a:off x="5415708" y="2134112"/>
              <a:ext cx="1772450" cy="660725"/>
            </a:xfrm>
            <a:custGeom>
              <a:rect b="b" l="l" r="r" t="t"/>
              <a:pathLst>
                <a:path extrusionOk="0" h="26429" w="70898">
                  <a:moveTo>
                    <a:pt x="70898" y="3483"/>
                  </a:moveTo>
                  <a:cubicBezTo>
                    <a:pt x="63754" y="2906"/>
                    <a:pt x="39509" y="-270"/>
                    <a:pt x="28036" y="19"/>
                  </a:cubicBezTo>
                  <a:cubicBezTo>
                    <a:pt x="16563" y="308"/>
                    <a:pt x="6460" y="813"/>
                    <a:pt x="2058" y="5215"/>
                  </a:cubicBezTo>
                  <a:cubicBezTo>
                    <a:pt x="-2344" y="9617"/>
                    <a:pt x="1697" y="22893"/>
                    <a:pt x="1625" y="26429"/>
                  </a:cubicBezTo>
                </a:path>
              </a:pathLst>
            </a:custGeom>
            <a:noFill/>
            <a:ln cap="flat" cmpd="sng" w="9525">
              <a:solidFill>
                <a:srgbClr val="BCBD2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241" name="Google Shape;241;p41"/>
            <p:cNvSpPr/>
            <p:nvPr/>
          </p:nvSpPr>
          <p:spPr>
            <a:xfrm>
              <a:off x="6895900" y="2470125"/>
              <a:ext cx="1575375" cy="1233900"/>
            </a:xfrm>
            <a:custGeom>
              <a:rect b="b" l="l" r="r" t="t"/>
              <a:pathLst>
                <a:path extrusionOk="0" h="49356" w="63015">
                  <a:moveTo>
                    <a:pt x="60181" y="0"/>
                  </a:moveTo>
                  <a:cubicBezTo>
                    <a:pt x="59820" y="3247"/>
                    <a:pt x="68046" y="11257"/>
                    <a:pt x="58016" y="19483"/>
                  </a:cubicBezTo>
                  <a:cubicBezTo>
                    <a:pt x="47986" y="27709"/>
                    <a:pt x="9669" y="44377"/>
                    <a:pt x="0" y="49356"/>
                  </a:cubicBezTo>
                </a:path>
              </a:pathLst>
            </a:custGeom>
            <a:noFill/>
            <a:ln cap="flat" cmpd="sng" w="9525">
              <a:solidFill>
                <a:srgbClr val="BCBD2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242" name="Google Shape;242;p41"/>
          <p:cNvGrpSpPr/>
          <p:nvPr/>
        </p:nvGrpSpPr>
        <p:grpSpPr>
          <a:xfrm>
            <a:off x="411275" y="2244450"/>
            <a:ext cx="6149100" cy="2147750"/>
            <a:chOff x="411275" y="2244450"/>
            <a:chExt cx="6149100" cy="2147750"/>
          </a:xfrm>
        </p:grpSpPr>
        <p:sp>
          <p:nvSpPr>
            <p:cNvPr id="243" name="Google Shape;243;p41"/>
            <p:cNvSpPr txBox="1"/>
            <p:nvPr/>
          </p:nvSpPr>
          <p:spPr>
            <a:xfrm>
              <a:off x="411275" y="2739300"/>
              <a:ext cx="1938600" cy="1031400"/>
            </a:xfrm>
            <a:prstGeom prst="rect">
              <a:avLst/>
            </a:prstGeom>
            <a:noFill/>
            <a:ln cap="flat" cmpd="sng" w="9525">
              <a:solidFill>
                <a:srgbClr val="1B91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Hook :</a:t>
              </a:r>
              <a:r>
                <a:rPr lang="en" sz="1100"/>
                <a:t> “In the past year, 13% less students are using genAI, although their instructors think 13% more are using it”</a:t>
              </a:r>
              <a:endParaRPr>
                <a:solidFill>
                  <a:srgbClr val="BCBD21"/>
                </a:solidFill>
              </a:endParaRPr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2209175" y="2244450"/>
              <a:ext cx="4351200" cy="1134875"/>
            </a:xfrm>
            <a:custGeom>
              <a:rect b="b" l="l" r="r" t="t"/>
              <a:pathLst>
                <a:path extrusionOk="0" h="45395" w="174048">
                  <a:moveTo>
                    <a:pt x="0" y="20283"/>
                  </a:moveTo>
                  <a:cubicBezTo>
                    <a:pt x="2670" y="18263"/>
                    <a:pt x="4979" y="11192"/>
                    <a:pt x="16019" y="8161"/>
                  </a:cubicBezTo>
                  <a:cubicBezTo>
                    <a:pt x="27059" y="5130"/>
                    <a:pt x="39904" y="-4107"/>
                    <a:pt x="66242" y="2099"/>
                  </a:cubicBezTo>
                  <a:cubicBezTo>
                    <a:pt x="92580" y="8305"/>
                    <a:pt x="156080" y="38179"/>
                    <a:pt x="174048" y="45395"/>
                  </a:cubicBezTo>
                </a:path>
              </a:pathLst>
            </a:custGeom>
            <a:noFill/>
            <a:ln cap="flat" cmpd="sng" w="9525">
              <a:solidFill>
                <a:srgbClr val="1B91CA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245" name="Google Shape;245;p41"/>
            <p:cNvSpPr/>
            <p:nvPr/>
          </p:nvSpPr>
          <p:spPr>
            <a:xfrm>
              <a:off x="1613875" y="3487550"/>
              <a:ext cx="2819975" cy="904650"/>
            </a:xfrm>
            <a:custGeom>
              <a:rect b="b" l="l" r="r" t="t"/>
              <a:pathLst>
                <a:path extrusionOk="0" h="36186" w="112799">
                  <a:moveTo>
                    <a:pt x="0" y="0"/>
                  </a:moveTo>
                  <a:cubicBezTo>
                    <a:pt x="3175" y="5773"/>
                    <a:pt x="1588" y="29875"/>
                    <a:pt x="19050" y="34637"/>
                  </a:cubicBezTo>
                  <a:cubicBezTo>
                    <a:pt x="36513" y="39400"/>
                    <a:pt x="89694" y="31678"/>
                    <a:pt x="104775" y="28575"/>
                  </a:cubicBezTo>
                  <a:cubicBezTo>
                    <a:pt x="119856" y="25472"/>
                    <a:pt x="108743" y="18113"/>
                    <a:pt x="109537" y="16020"/>
                  </a:cubicBezTo>
                </a:path>
              </a:pathLst>
            </a:custGeom>
            <a:noFill/>
            <a:ln cap="flat" cmpd="sng" w="9525">
              <a:solidFill>
                <a:srgbClr val="1B91CA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/>
        </p:nvSpPr>
        <p:spPr>
          <a:xfrm>
            <a:off x="4850200" y="4835700"/>
            <a:ext cx="22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https://tytonpartners.com/time-for-class-2025/</a:t>
            </a:r>
            <a:r>
              <a:rPr lang="en" sz="800"/>
              <a:t> </a:t>
            </a:r>
            <a:endParaRPr sz="800"/>
          </a:p>
        </p:txBody>
      </p:sp>
      <p:pic>
        <p:nvPicPr>
          <p:cNvPr id="251" name="Google Shape;251;p42" title="Screenshot 2025-09-30 at 11.45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275" y="1022087"/>
            <a:ext cx="4407925" cy="309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 title="Screenshot 2025-09-30 at 11.50.2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50" y="935263"/>
            <a:ext cx="4407925" cy="36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/>
          <p:nvPr/>
        </p:nvSpPr>
        <p:spPr>
          <a:xfrm>
            <a:off x="4254875" y="2784000"/>
            <a:ext cx="317100" cy="974100"/>
          </a:xfrm>
          <a:prstGeom prst="rect">
            <a:avLst/>
          </a:prstGeom>
          <a:noFill/>
          <a:ln cap="flat" cmpd="sng" w="28575">
            <a:solidFill>
              <a:srgbClr val="E03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/>
          <p:nvPr/>
        </p:nvSpPr>
        <p:spPr>
          <a:xfrm>
            <a:off x="6063325" y="1597650"/>
            <a:ext cx="1276500" cy="179700"/>
          </a:xfrm>
          <a:prstGeom prst="rect">
            <a:avLst/>
          </a:prstGeom>
          <a:noFill/>
          <a:ln cap="flat" cmpd="sng" w="28575">
            <a:solidFill>
              <a:srgbClr val="E03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1428750" y="454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42% of students frequently use genAI</a:t>
            </a:r>
            <a:endParaRPr/>
          </a:p>
        </p:txBody>
      </p:sp>
      <p:sp>
        <p:nvSpPr>
          <p:cNvPr id="256" name="Google Shape;256;p42"/>
          <p:cNvSpPr/>
          <p:nvPr/>
        </p:nvSpPr>
        <p:spPr>
          <a:xfrm>
            <a:off x="3897700" y="630050"/>
            <a:ext cx="804050" cy="2056550"/>
          </a:xfrm>
          <a:custGeom>
            <a:rect b="b" l="l" r="r" t="t"/>
            <a:pathLst>
              <a:path extrusionOk="0" h="82262" w="32162">
                <a:moveTo>
                  <a:pt x="0" y="0"/>
                </a:moveTo>
                <a:cubicBezTo>
                  <a:pt x="5123" y="4402"/>
                  <a:pt x="26266" y="12701"/>
                  <a:pt x="30740" y="26411"/>
                </a:cubicBezTo>
                <a:cubicBezTo>
                  <a:pt x="35214" y="40121"/>
                  <a:pt x="27493" y="72954"/>
                  <a:pt x="26843" y="822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57" name="Google Shape;257;p42"/>
          <p:cNvSpPr txBox="1"/>
          <p:nvPr/>
        </p:nvSpPr>
        <p:spPr>
          <a:xfrm>
            <a:off x="5131375" y="4013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While only 28% of institutions have rolled out a genAI policy</a:t>
            </a: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7285575" y="695000"/>
            <a:ext cx="576350" cy="984975"/>
          </a:xfrm>
          <a:custGeom>
            <a:rect b="b" l="l" r="r" t="t"/>
            <a:pathLst>
              <a:path extrusionOk="0" h="39399" w="23054">
                <a:moveTo>
                  <a:pt x="0" y="0"/>
                </a:moveTo>
                <a:cubicBezTo>
                  <a:pt x="3824" y="4257"/>
                  <a:pt x="22080" y="18978"/>
                  <a:pt x="22946" y="25544"/>
                </a:cubicBezTo>
                <a:cubicBezTo>
                  <a:pt x="23812" y="32111"/>
                  <a:pt x="8154" y="37090"/>
                  <a:pt x="5195" y="393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3430050" y="4707300"/>
            <a:ext cx="228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https://tytonpartners.com/time-for-class-2025/</a:t>
            </a:r>
            <a:r>
              <a:rPr lang="en" sz="800"/>
              <a:t> </a:t>
            </a:r>
            <a:endParaRPr sz="800"/>
          </a:p>
        </p:txBody>
      </p:sp>
      <p:sp>
        <p:nvSpPr>
          <p:cNvPr id="264" name="Google Shape;264;p43"/>
          <p:cNvSpPr txBox="1"/>
          <p:nvPr/>
        </p:nvSpPr>
        <p:spPr>
          <a:xfrm>
            <a:off x="7880231" y="867524"/>
            <a:ext cx="1158900" cy="3388500"/>
          </a:xfrm>
          <a:prstGeom prst="rect">
            <a:avLst/>
          </a:prstGeom>
          <a:noFill/>
          <a:ln cap="flat" cmpd="sng" w="9525">
            <a:solidFill>
              <a:srgbClr val="BCB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2650" lIns="62650" spcFirstLastPara="1" rIns="62650" wrap="square" tIns="62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44">
                <a:latin typeface="Staatliches"/>
                <a:ea typeface="Staatliches"/>
                <a:cs typeface="Staatliches"/>
                <a:sym typeface="Staatliches"/>
              </a:rPr>
              <a:t>closing “Call to action”</a:t>
            </a:r>
            <a:endParaRPr b="1" sz="1744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3"/>
              <a:t>Students still turn to humans over generative AI for help in college settings.</a:t>
            </a:r>
            <a:endParaRPr b="1" sz="85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3"/>
              <a:t>Institutions must align AI tools, policies, and support structures to build trust, equity, and effective learning outcomes.</a:t>
            </a:r>
            <a:endParaRPr b="1" sz="853"/>
          </a:p>
        </p:txBody>
      </p:sp>
      <p:grpSp>
        <p:nvGrpSpPr>
          <p:cNvPr id="265" name="Google Shape;265;p43"/>
          <p:cNvGrpSpPr/>
          <p:nvPr/>
        </p:nvGrpSpPr>
        <p:grpSpPr>
          <a:xfrm>
            <a:off x="2434176" y="841537"/>
            <a:ext cx="3226554" cy="3414350"/>
            <a:chOff x="195930" y="797125"/>
            <a:chExt cx="4335600" cy="3664645"/>
          </a:xfrm>
        </p:grpSpPr>
        <p:sp>
          <p:nvSpPr>
            <p:cNvPr id="266" name="Google Shape;266;p43"/>
            <p:cNvSpPr txBox="1"/>
            <p:nvPr/>
          </p:nvSpPr>
          <p:spPr>
            <a:xfrm>
              <a:off x="220425" y="797125"/>
              <a:ext cx="1473300" cy="22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44">
                  <a:latin typeface="Staatliches"/>
                  <a:ea typeface="Staatliches"/>
                  <a:cs typeface="Staatliches"/>
                  <a:sym typeface="Staatliches"/>
                </a:rPr>
                <a:t>Hook</a:t>
              </a:r>
              <a:endParaRPr b="1" sz="1744"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53"/>
                <a:t>Despite significant uptake of usage, students still prefer humans for help 84% vs 17%.” (Fig 2).</a:t>
              </a:r>
              <a:r>
                <a:rPr lang="en" sz="853"/>
                <a:t> </a:t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Does this indicate a gap in trust? Is it related to accuracy, reliability, or privacy concerns?</a:t>
              </a:r>
              <a:endParaRPr sz="1059"/>
            </a:p>
          </p:txBody>
        </p:sp>
        <p:sp>
          <p:nvSpPr>
            <p:cNvPr id="267" name="Google Shape;267;p43"/>
            <p:cNvSpPr txBox="1"/>
            <p:nvPr/>
          </p:nvSpPr>
          <p:spPr>
            <a:xfrm>
              <a:off x="1671775" y="797125"/>
              <a:ext cx="1473300" cy="27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44">
                  <a:latin typeface="Staatliches"/>
                  <a:ea typeface="Staatliches"/>
                  <a:cs typeface="Staatliches"/>
                  <a:sym typeface="Staatliches"/>
                </a:rPr>
                <a:t>Context</a:t>
              </a:r>
              <a:endParaRPr b="1" sz="1744"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53"/>
                <a:t>AI is widely used by students (42% weekly, Fig 7).</a:t>
              </a:r>
              <a:r>
                <a:rPr lang="en" sz="853"/>
                <a:t> </a:t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Clear adoption in recent years. Ask for whom? Who benefits most, and who risks misuse or overreliance?</a:t>
              </a:r>
              <a:endParaRPr sz="1059"/>
            </a:p>
          </p:txBody>
        </p:sp>
        <p:sp>
          <p:nvSpPr>
            <p:cNvPr id="268" name="Google Shape;268;p43"/>
            <p:cNvSpPr txBox="1"/>
            <p:nvPr/>
          </p:nvSpPr>
          <p:spPr>
            <a:xfrm>
              <a:off x="3058100" y="797125"/>
              <a:ext cx="1473300" cy="28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44">
                  <a:latin typeface="Staatliches"/>
                  <a:ea typeface="Staatliches"/>
                  <a:cs typeface="Staatliches"/>
                  <a:sym typeface="Staatliches"/>
                </a:rPr>
                <a:t>Tension</a:t>
              </a:r>
              <a:endParaRPr b="1" sz="1744"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53"/>
                <a:t>Institutions lag on policy (28% formalized, Fig 10). </a:t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Students may be unsure about rules? Instructors may be uncomfortable with usage? Policy gaps can create the potential for unintentional misconduct, inequities, or inconsistent AI use.</a:t>
              </a:r>
              <a:endParaRPr sz="1059"/>
            </a:p>
          </p:txBody>
        </p:sp>
        <p:sp>
          <p:nvSpPr>
            <p:cNvPr id="269" name="Google Shape;269;p43"/>
            <p:cNvSpPr/>
            <p:nvPr/>
          </p:nvSpPr>
          <p:spPr>
            <a:xfrm>
              <a:off x="195930" y="814070"/>
              <a:ext cx="4335600" cy="3647700"/>
            </a:xfrm>
            <a:prstGeom prst="rect">
              <a:avLst/>
            </a:prstGeom>
            <a:noFill/>
            <a:ln cap="flat" cmpd="sng" w="6525">
              <a:solidFill>
                <a:srgbClr val="949A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9"/>
            </a:p>
          </p:txBody>
        </p:sp>
      </p:grpSp>
      <p:grpSp>
        <p:nvGrpSpPr>
          <p:cNvPr id="270" name="Google Shape;270;p43"/>
          <p:cNvGrpSpPr/>
          <p:nvPr/>
        </p:nvGrpSpPr>
        <p:grpSpPr>
          <a:xfrm>
            <a:off x="5660633" y="831450"/>
            <a:ext cx="2166998" cy="3424474"/>
            <a:chOff x="4531401" y="786298"/>
            <a:chExt cx="2911849" cy="3675511"/>
          </a:xfrm>
        </p:grpSpPr>
        <p:sp>
          <p:nvSpPr>
            <p:cNvPr id="271" name="Google Shape;271;p43"/>
            <p:cNvSpPr txBox="1"/>
            <p:nvPr/>
          </p:nvSpPr>
          <p:spPr>
            <a:xfrm>
              <a:off x="4531401" y="786298"/>
              <a:ext cx="1225800" cy="15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44">
                  <a:latin typeface="Staatliches"/>
                  <a:ea typeface="Staatliches"/>
                  <a:cs typeface="Staatliches"/>
                  <a:sym typeface="Staatliches"/>
                </a:rPr>
                <a:t>voices</a:t>
              </a:r>
              <a:endParaRPr b="1" sz="1744"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Add quotes or anecdotes from students &amp; instructors. </a:t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This is the human touch.</a:t>
              </a:r>
              <a:endParaRPr sz="1059"/>
            </a:p>
          </p:txBody>
        </p:sp>
        <p:sp>
          <p:nvSpPr>
            <p:cNvPr id="272" name="Google Shape;272;p43"/>
            <p:cNvSpPr txBox="1"/>
            <p:nvPr/>
          </p:nvSpPr>
          <p:spPr>
            <a:xfrm>
              <a:off x="5757250" y="797125"/>
              <a:ext cx="1686000" cy="22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2650" lIns="62650" spcFirstLastPara="1" rIns="62650" wrap="square" tIns="626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44">
                  <a:latin typeface="Staatliches"/>
                  <a:ea typeface="Staatliches"/>
                  <a:cs typeface="Staatliches"/>
                  <a:sym typeface="Staatliches"/>
                </a:rPr>
                <a:t>Implications</a:t>
              </a:r>
              <a:endParaRPr b="1" sz="1644"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53"/>
                <a:t>Colleges may need to invest more in in-person tutoring and AI literacy.</a:t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53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53"/>
                <a:t>Ensures equitable support, explores how to verify, and clarifies what responsible AI usage looks like. This protects both students and instructors.</a:t>
              </a:r>
              <a:endParaRPr sz="853"/>
            </a:p>
          </p:txBody>
        </p:sp>
        <p:sp>
          <p:nvSpPr>
            <p:cNvPr id="273" name="Google Shape;273;p43"/>
            <p:cNvSpPr/>
            <p:nvPr/>
          </p:nvSpPr>
          <p:spPr>
            <a:xfrm>
              <a:off x="4563963" y="824910"/>
              <a:ext cx="2846700" cy="3636900"/>
            </a:xfrm>
            <a:prstGeom prst="rect">
              <a:avLst/>
            </a:prstGeom>
            <a:noFill/>
            <a:ln cap="flat" cmpd="sng" w="6525">
              <a:solidFill>
                <a:srgbClr val="E03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650" lIns="62650" spcFirstLastPara="1" rIns="62650" wrap="square" tIns="626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9"/>
            </a:p>
          </p:txBody>
        </p:sp>
      </p:grpSp>
      <p:sp>
        <p:nvSpPr>
          <p:cNvPr id="274" name="Google Shape;274;p43"/>
          <p:cNvSpPr txBox="1"/>
          <p:nvPr/>
        </p:nvSpPr>
        <p:spPr>
          <a:xfrm>
            <a:off x="438575" y="824900"/>
            <a:ext cx="17814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Let’s practice making some interesting graphics for the stats we have.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Get into groups of 2-3, grab a whiteboard marker and </a:t>
            </a:r>
            <a:r>
              <a:rPr b="1" lang="en" sz="1100"/>
              <a:t>come up with as many examples of how we could visualize these stats</a:t>
            </a:r>
            <a:r>
              <a:rPr lang="en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 beyond a basic barchart.. how could you make these like the turtles on a train, or space in america graphics?</a:t>
            </a:r>
            <a:endParaRPr sz="1100"/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75" name="Google Shape;275;p43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/>
        </p:nvSpPr>
        <p:spPr>
          <a:xfrm>
            <a:off x="564525" y="318125"/>
            <a:ext cx="73854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We will be spending the rest of class today building our slide decks. We’re now going to outline the following in a slide deck. Make sure to communicate insights, not just results.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81" name="Google Shape;281;p44" title="synthwave radio 🌌 - beats to chill/game t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82" name="Google Shape;282;p44" title="synthwave radio 🌌 - beats to chill/game to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607325" y="2022000"/>
            <a:ext cx="24399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BCBD21"/>
                </a:solidFill>
                <a:latin typeface="Staatliches"/>
                <a:ea typeface="Staatliches"/>
                <a:cs typeface="Staatliches"/>
                <a:sym typeface="Staatliches"/>
              </a:rPr>
              <a:t>Opening</a:t>
            </a:r>
            <a:r>
              <a:rPr lang="en">
                <a:solidFill>
                  <a:srgbClr val="BCBD21"/>
                </a:solidFill>
              </a:rPr>
              <a:t> </a:t>
            </a:r>
            <a:endParaRPr>
              <a:solidFill>
                <a:srgbClr val="BCBD2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BCBD21"/>
                </a:solidFill>
              </a:rPr>
              <a:t>Background information about dataset and type of information included (be general! We don’t need to know every last detail). Use a hook if you’d like to capture audience attention</a:t>
            </a:r>
            <a:endParaRPr>
              <a:solidFill>
                <a:srgbClr val="BCBD21"/>
              </a:solidFill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3047225" y="2038350"/>
            <a:ext cx="15999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C6B8EB"/>
                </a:solidFill>
                <a:latin typeface="Staatliches"/>
                <a:ea typeface="Staatliches"/>
                <a:cs typeface="Staatliches"/>
                <a:sym typeface="Staatliches"/>
              </a:rPr>
              <a:t>Challenge</a:t>
            </a:r>
            <a:endParaRPr sz="1900">
              <a:solidFill>
                <a:srgbClr val="C6B8EB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6B8EB"/>
                </a:solidFill>
              </a:rPr>
              <a:t>What question do you want to answer? Why is this important?</a:t>
            </a:r>
            <a:endParaRPr>
              <a:solidFill>
                <a:srgbClr val="C6B8EB"/>
              </a:solidFill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4671575" y="2038350"/>
            <a:ext cx="20214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B91CA"/>
                </a:solidFill>
                <a:latin typeface="Staatliches"/>
                <a:ea typeface="Staatliches"/>
                <a:cs typeface="Staatliches"/>
                <a:sym typeface="Staatliches"/>
              </a:rPr>
              <a:t>Action</a:t>
            </a:r>
            <a:endParaRPr sz="1900">
              <a:solidFill>
                <a:srgbClr val="1B91CA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B91CA"/>
                </a:solidFill>
              </a:rPr>
              <a:t>How have you dealt with data issues? What type of modeling approach did you use? Pros and cons of various algorithms used.</a:t>
            </a:r>
            <a:endParaRPr>
              <a:solidFill>
                <a:srgbClr val="1B91CA"/>
              </a:solidFill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6717425" y="2038350"/>
            <a:ext cx="2021400" cy="26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BF9000"/>
                </a:solidFill>
                <a:latin typeface="Staatliches"/>
                <a:ea typeface="Staatliches"/>
                <a:cs typeface="Staatliches"/>
                <a:sym typeface="Staatliches"/>
              </a:rPr>
              <a:t>Resolution</a:t>
            </a:r>
            <a:endParaRPr sz="1900">
              <a:solidFill>
                <a:srgbClr val="BF9000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BF9000"/>
                </a:solidFill>
              </a:rPr>
              <a:t>How did you model perform? Where did it go wrong? Any adjustments you would make? How has your solution answered the question and how could it be used?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91" name="Google Shape;291;p45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presentations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4294967295" type="body"/>
          </p:nvPr>
        </p:nvSpPr>
        <p:spPr>
          <a:xfrm>
            <a:off x="1440725" y="526075"/>
            <a:ext cx="6722100" cy="319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rPr>
              <a:t>warmup</a:t>
            </a:r>
            <a:endParaRPr sz="3400">
              <a:solidFill>
                <a:schemeClr val="accent2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 do we </a:t>
            </a:r>
            <a:r>
              <a:rPr b="1" lang="en">
                <a:solidFill>
                  <a:schemeClr val="accent2"/>
                </a:solidFill>
              </a:rPr>
              <a:t>craft good stories</a:t>
            </a:r>
            <a:r>
              <a:rPr lang="en">
                <a:solidFill>
                  <a:schemeClr val="accent2"/>
                </a:solidFill>
              </a:rPr>
              <a:t>? What are the ingredients?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comes to mind when you see the term </a:t>
            </a:r>
            <a:r>
              <a:rPr b="1" lang="en">
                <a:solidFill>
                  <a:schemeClr val="accent2"/>
                </a:solidFill>
              </a:rPr>
              <a:t>data journalism</a:t>
            </a:r>
            <a:r>
              <a:rPr lang="en">
                <a:solidFill>
                  <a:schemeClr val="accent2"/>
                </a:solidFill>
              </a:rPr>
              <a:t>?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18" name="Google Shape;118;p28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25" y="4443675"/>
            <a:ext cx="700775" cy="3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6" title="Screenshot 2026-01-29 at 1.21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50" y="152400"/>
            <a:ext cx="812089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rubric</a:t>
            </a:r>
            <a:r>
              <a:rPr lang="en"/>
              <a:t> found on course site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/>
        </p:nvSpPr>
        <p:spPr>
          <a:xfrm>
            <a:off x="946800" y="1586250"/>
            <a:ext cx="7250400" cy="2885400"/>
          </a:xfrm>
          <a:prstGeom prst="rect">
            <a:avLst/>
          </a:prstGeom>
          <a:noFill/>
          <a:ln cap="flat" cmpd="sng" w="9525">
            <a:solidFill>
              <a:srgbClr val="BCB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1. What’s the </a:t>
            </a:r>
            <a:r>
              <a:rPr b="1" lang="en" sz="1100">
                <a:solidFill>
                  <a:schemeClr val="dk1"/>
                </a:solidFill>
              </a:rPr>
              <a:t>main question</a:t>
            </a:r>
            <a:r>
              <a:rPr lang="en" sz="1100">
                <a:solidFill>
                  <a:schemeClr val="dk1"/>
                </a:solidFill>
              </a:rPr>
              <a:t> or problem this group is addressing? Write this in your own words. Be specific!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2. What’s their main </a:t>
            </a:r>
            <a:r>
              <a:rPr b="1" lang="en" sz="1100">
                <a:solidFill>
                  <a:schemeClr val="dk1"/>
                </a:solidFill>
              </a:rPr>
              <a:t>insight</a:t>
            </a:r>
            <a:r>
              <a:rPr lang="en" sz="1100">
                <a:solidFill>
                  <a:schemeClr val="dk1"/>
                </a:solidFill>
              </a:rPr>
              <a:t> or takeaway? What did you learn? What is the key “so what?” of the data story?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3. Write a 1–2 sentence “</a:t>
            </a:r>
            <a:r>
              <a:rPr b="1" lang="en" sz="1100">
                <a:solidFill>
                  <a:schemeClr val="dk1"/>
                </a:solidFill>
              </a:rPr>
              <a:t>elevator pitch</a:t>
            </a:r>
            <a:r>
              <a:rPr lang="en" sz="1100">
                <a:solidFill>
                  <a:schemeClr val="dk1"/>
                </a:solidFill>
              </a:rPr>
              <a:t>” for this project. Imagine you’re explaining this project to a non-technical person in a hallway. Keep it clear and compelling.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4. Who do you think is the </a:t>
            </a:r>
            <a:r>
              <a:rPr b="1" lang="en" sz="1100">
                <a:solidFill>
                  <a:schemeClr val="dk1"/>
                </a:solidFill>
              </a:rPr>
              <a:t>intended audience</a:t>
            </a:r>
            <a:r>
              <a:rPr lang="en" sz="1100">
                <a:solidFill>
                  <a:schemeClr val="dk1"/>
                </a:solidFill>
              </a:rPr>
              <a:t> or stakeholder?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5. What’s one thoughtful question or piece of </a:t>
            </a:r>
            <a:r>
              <a:rPr b="1" lang="en" sz="1100">
                <a:solidFill>
                  <a:schemeClr val="dk1"/>
                </a:solidFill>
              </a:rPr>
              <a:t>feedback</a:t>
            </a:r>
            <a:r>
              <a:rPr lang="en" sz="1100">
                <a:solidFill>
                  <a:schemeClr val="dk1"/>
                </a:solidFill>
              </a:rPr>
              <a:t> you’d ask as a stakeholder or data reviewer? Try to go beyond “what tool did you use?”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6. What was </a:t>
            </a:r>
            <a:r>
              <a:rPr b="1" lang="en" sz="1100">
                <a:solidFill>
                  <a:schemeClr val="dk1"/>
                </a:solidFill>
              </a:rPr>
              <a:t>strong</a:t>
            </a:r>
            <a:r>
              <a:rPr lang="en" sz="1100">
                <a:solidFill>
                  <a:schemeClr val="dk1"/>
                </a:solidFill>
              </a:rPr>
              <a:t> about this presentation or their approach? This can be related to clarity, design, insight, relevance, etc.</a:t>
            </a:r>
            <a:endParaRPr/>
          </a:p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What to do as a peer viewer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/>
        </p:nvSpPr>
        <p:spPr>
          <a:xfrm>
            <a:off x="513625" y="297975"/>
            <a:ext cx="825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6B8EB"/>
                </a:solidFill>
              </a:rPr>
              <a:t>Peer Evaluations</a:t>
            </a:r>
            <a:endParaRPr sz="3600">
              <a:solidFill>
                <a:srgbClr val="C6B8E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You will spend 10-15 minutes at each table. As a presenter, try to get through slides in ~8 minutes so the reviewer can have 5 minutes to ask questions and fill out the peer review. If you have downtime, feel free to edit your presentation.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6144627" y="1846975"/>
            <a:ext cx="2626200" cy="213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17450" lIns="117450" spcFirstLastPara="1" rIns="117450" wrap="square" tIns="117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24">
                <a:solidFill>
                  <a:srgbClr val="C6B8EB"/>
                </a:solidFill>
                <a:latin typeface="Staatliches"/>
                <a:ea typeface="Staatliches"/>
                <a:cs typeface="Staatliches"/>
                <a:sym typeface="Staatliches"/>
              </a:rPr>
              <a:t>Round 3</a:t>
            </a:r>
            <a:endParaRPr sz="4624">
              <a:solidFill>
                <a:srgbClr val="C6B8EB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4">
                <a:solidFill>
                  <a:srgbClr val="C6B8EB"/>
                </a:solidFill>
              </a:rPr>
              <a:t>presentation</a:t>
            </a:r>
            <a:endParaRPr sz="1413">
              <a:solidFill>
                <a:srgbClr val="C6B8EB"/>
              </a:solidFill>
            </a:endParaRPr>
          </a:p>
        </p:txBody>
      </p:sp>
      <p:pic>
        <p:nvPicPr>
          <p:cNvPr descr="LoFi HipHop 15 Minute countdown timer with a collection of lofi beats to keep you focused for at least 15 Minutes while you study, work or relax.&#10;This will be great to use for relaxing, working, studying while at home. Especially during self-isolation.&#10;Life can be overwhelming but there is always time to take care of yourself, your mental health and just breathe.&#10;Hope you all stay safe and that this mix can calm you a little bit 💜" id="311" name="Google Shape;311;p48" title="15 minute timer with calm music lofi bea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50" y="2828933"/>
            <a:ext cx="1443436" cy="81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>
            <a:off x="3219227" y="1846975"/>
            <a:ext cx="2626200" cy="213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17450" lIns="117450" spcFirstLastPara="1" rIns="117450" wrap="square" tIns="117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24">
                <a:solidFill>
                  <a:srgbClr val="C6B8EB"/>
                </a:solidFill>
                <a:latin typeface="Staatliches"/>
                <a:ea typeface="Staatliches"/>
                <a:cs typeface="Staatliches"/>
                <a:sym typeface="Staatliches"/>
              </a:rPr>
              <a:t>Round 2</a:t>
            </a:r>
            <a:endParaRPr sz="4624">
              <a:solidFill>
                <a:srgbClr val="C6B8EB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4">
                <a:solidFill>
                  <a:srgbClr val="C6B8EB"/>
                </a:solidFill>
              </a:rPr>
              <a:t>presentation</a:t>
            </a:r>
            <a:endParaRPr sz="1413">
              <a:solidFill>
                <a:srgbClr val="C6B8EB"/>
              </a:solidFill>
            </a:endParaRPr>
          </a:p>
        </p:txBody>
      </p:sp>
      <p:pic>
        <p:nvPicPr>
          <p:cNvPr descr="LoFi HipHop 15 Minute countdown timer with a collection of lofi beats to keep you focused for at least 15 Minutes while you study, work or relax.&#10;This will be great to use for relaxing, working, studying while at home. Especially during self-isolation.&#10;Life can be overwhelming but there is always time to take care of yourself, your mental health and just breathe.&#10;Hope you all stay safe and that this mix can calm you a little bit 💜" id="313" name="Google Shape;313;p48" title="15 minute timer with calm music lofi beats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650" y="2828933"/>
            <a:ext cx="1443436" cy="81192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293902" y="1846975"/>
            <a:ext cx="2626200" cy="213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17450" lIns="117450" spcFirstLastPara="1" rIns="117450" wrap="square" tIns="1174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24">
                <a:solidFill>
                  <a:srgbClr val="C6B8EB"/>
                </a:solidFill>
                <a:latin typeface="Staatliches"/>
                <a:ea typeface="Staatliches"/>
                <a:cs typeface="Staatliches"/>
                <a:sym typeface="Staatliches"/>
              </a:rPr>
              <a:t>Round 1</a:t>
            </a:r>
            <a:endParaRPr sz="4624">
              <a:solidFill>
                <a:srgbClr val="C6B8EB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solidFill>
                <a:srgbClr val="C6B8E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4">
                <a:solidFill>
                  <a:srgbClr val="C6B8EB"/>
                </a:solidFill>
              </a:rPr>
              <a:t>presentation</a:t>
            </a:r>
            <a:endParaRPr sz="1413">
              <a:solidFill>
                <a:srgbClr val="C6B8EB"/>
              </a:solidFill>
            </a:endParaRPr>
          </a:p>
        </p:txBody>
      </p:sp>
      <p:pic>
        <p:nvPicPr>
          <p:cNvPr descr="LoFi HipHop 15 Minute countdown timer with a collection of lofi beats to keep you focused for at least 15 Minutes while you study, work or relax.&#10;This will be great to use for relaxing, working, studying while at home. Especially during self-isolation.&#10;Life can be overwhelming but there is always time to take care of yourself, your mental health and just breathe.&#10;Hope you all stay safe and that this mix can calm you a little bit 💜" id="315" name="Google Shape;315;p48" title="15 minute timer with calm music lofi beats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325" y="2828933"/>
            <a:ext cx="1443436" cy="81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/>
        </p:nvSpPr>
        <p:spPr>
          <a:xfrm>
            <a:off x="411875" y="677200"/>
            <a:ext cx="2307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what is data journalism?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p29"/>
          <p:cNvSpPr txBox="1"/>
          <p:nvPr/>
        </p:nvSpPr>
        <p:spPr>
          <a:xfrm>
            <a:off x="457499" y="3323326"/>
            <a:ext cx="2262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uses</a:t>
            </a:r>
            <a:r>
              <a:rPr b="1" lang="en" sz="1100"/>
              <a:t> technology </a:t>
            </a:r>
            <a:r>
              <a:rPr lang="en" sz="1100"/>
              <a:t>to access, analyse and </a:t>
            </a:r>
            <a:r>
              <a:rPr b="1" lang="en" sz="1100"/>
              <a:t>find stories</a:t>
            </a:r>
            <a:r>
              <a:rPr lang="en" sz="1100"/>
              <a:t> in data and then tell the stories of the people the data represents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https://www.thebureauinvestigates.com/explainers/what-is-data-journalism</a:t>
            </a:r>
            <a:r>
              <a:rPr lang="en" sz="1100"/>
              <a:t> </a:t>
            </a:r>
            <a:endParaRPr sz="1100"/>
          </a:p>
        </p:txBody>
      </p:sp>
      <p:sp>
        <p:nvSpPr>
          <p:cNvPr id="125" name="Google Shape;125;p29"/>
          <p:cNvSpPr txBox="1"/>
          <p:nvPr/>
        </p:nvSpPr>
        <p:spPr>
          <a:xfrm>
            <a:off x="457499" y="1908708"/>
            <a:ext cx="2262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involves a </a:t>
            </a:r>
            <a:r>
              <a:rPr b="1" lang="en" sz="1100"/>
              <a:t>blending of journalism </a:t>
            </a:r>
            <a:r>
              <a:rPr lang="en" sz="1100"/>
              <a:t>with other fields such as </a:t>
            </a:r>
            <a:r>
              <a:rPr b="1" lang="en" sz="1100"/>
              <a:t>data visualization</a:t>
            </a:r>
            <a:r>
              <a:rPr lang="en" sz="1100"/>
              <a:t>,</a:t>
            </a:r>
            <a:r>
              <a:rPr b="1" lang="en" sz="1100"/>
              <a:t> computer science</a:t>
            </a:r>
            <a:r>
              <a:rPr lang="en" sz="1100"/>
              <a:t>, and</a:t>
            </a:r>
            <a:r>
              <a:rPr b="1" lang="en" sz="1100"/>
              <a:t> statistics</a:t>
            </a:r>
            <a:r>
              <a:rPr lang="en" sz="1100"/>
              <a:t>, "an overlapping set of competencies drawn from disparate fields"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https://en.wikipedia.org/wiki/Data_journalism</a:t>
            </a:r>
            <a:r>
              <a:rPr lang="en" sz="1100"/>
              <a:t> </a:t>
            </a:r>
            <a:endParaRPr sz="1100"/>
          </a:p>
        </p:txBody>
      </p:sp>
      <p:pic>
        <p:nvPicPr>
          <p:cNvPr id="126" name="Google Shape;126;p29" title="Screenshot 2025-10-01 at 12.47.41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350" y="853850"/>
            <a:ext cx="5468376" cy="331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/>
        </p:nvSpPr>
        <p:spPr>
          <a:xfrm>
            <a:off x="5378492" y="4108009"/>
            <a:ext cx="2141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250" lIns="65250" spcFirstLastPara="1" rIns="65250" wrap="square" tIns="65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9" u="sng">
                <a:solidFill>
                  <a:schemeClr val="hlink"/>
                </a:solidFill>
                <a:hlinkClick r:id="rId6"/>
              </a:rPr>
              <a:t>https://pudding.cool/</a:t>
            </a:r>
            <a:r>
              <a:rPr lang="en" sz="999"/>
              <a:t> </a:t>
            </a:r>
            <a:endParaRPr sz="999"/>
          </a:p>
        </p:txBody>
      </p:sp>
      <p:sp>
        <p:nvSpPr>
          <p:cNvPr id="128" name="Google Shape;128;p29"/>
          <p:cNvSpPr txBox="1"/>
          <p:nvPr/>
        </p:nvSpPr>
        <p:spPr>
          <a:xfrm>
            <a:off x="4434275" y="4490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let’s take a peak at this one</a:t>
            </a:r>
            <a:endParaRPr/>
          </a:p>
        </p:txBody>
      </p:sp>
      <p:sp>
        <p:nvSpPr>
          <p:cNvPr id="129" name="Google Shape;129;p29"/>
          <p:cNvSpPr/>
          <p:nvPr/>
        </p:nvSpPr>
        <p:spPr>
          <a:xfrm>
            <a:off x="3804344" y="4062900"/>
            <a:ext cx="664575" cy="617325"/>
          </a:xfrm>
          <a:custGeom>
            <a:rect b="b" l="l" r="r" t="t"/>
            <a:pathLst>
              <a:path extrusionOk="0" h="24693" w="26583">
                <a:moveTo>
                  <a:pt x="26583" y="24592"/>
                </a:moveTo>
                <a:cubicBezTo>
                  <a:pt x="22427" y="24130"/>
                  <a:pt x="5628" y="25920"/>
                  <a:pt x="1645" y="21821"/>
                </a:cubicBezTo>
                <a:cubicBezTo>
                  <a:pt x="-2338" y="17722"/>
                  <a:pt x="2511" y="3637"/>
                  <a:pt x="268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simple fact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5" name="Google Shape;135;p30" title="Screenshot 2025-09-30 at 10.21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750" y="1020150"/>
            <a:ext cx="4953308" cy="381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30"/>
          <p:cNvCxnSpPr/>
          <p:nvPr/>
        </p:nvCxnSpPr>
        <p:spPr>
          <a:xfrm>
            <a:off x="2999325" y="2329400"/>
            <a:ext cx="375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30"/>
          <p:cNvCxnSpPr/>
          <p:nvPr/>
        </p:nvCxnSpPr>
        <p:spPr>
          <a:xfrm flipH="1" rot="10800000">
            <a:off x="2084800" y="2513293"/>
            <a:ext cx="4757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30"/>
          <p:cNvCxnSpPr/>
          <p:nvPr/>
        </p:nvCxnSpPr>
        <p:spPr>
          <a:xfrm flipH="1" rot="10800000">
            <a:off x="2084800" y="3097767"/>
            <a:ext cx="1737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30"/>
          <p:cNvCxnSpPr/>
          <p:nvPr/>
        </p:nvCxnSpPr>
        <p:spPr>
          <a:xfrm>
            <a:off x="2133850" y="2729506"/>
            <a:ext cx="4697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30"/>
          <p:cNvCxnSpPr/>
          <p:nvPr/>
        </p:nvCxnSpPr>
        <p:spPr>
          <a:xfrm flipH="1" rot="10800000">
            <a:off x="2133850" y="2913943"/>
            <a:ext cx="43398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30"/>
          <p:cNvCxnSpPr/>
          <p:nvPr/>
        </p:nvCxnSpPr>
        <p:spPr>
          <a:xfrm>
            <a:off x="4905625" y="3785518"/>
            <a:ext cx="1990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30"/>
          <p:cNvCxnSpPr/>
          <p:nvPr/>
        </p:nvCxnSpPr>
        <p:spPr>
          <a:xfrm flipH="1" rot="10800000">
            <a:off x="2084800" y="3996243"/>
            <a:ext cx="18453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30"/>
          <p:cNvSpPr txBox="1"/>
          <p:nvPr/>
        </p:nvSpPr>
        <p:spPr>
          <a:xfrm>
            <a:off x="2035750" y="4753950"/>
            <a:ext cx="495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https://datajournalism.com/read/handbook/two/working-with-data/experiencing-data/the-web-as-a-medium-for-data-visualisation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simple fact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2035750" y="4753950"/>
            <a:ext cx="495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https://datajournalism.com/read/handbook/two/working-with-data/experiencing-data/the-web-as-a-medium-for-data-visualisation</a:t>
            </a:r>
            <a:r>
              <a:rPr lang="en" sz="800"/>
              <a:t> </a:t>
            </a:r>
            <a:endParaRPr sz="8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00" y="1172550"/>
            <a:ext cx="3674824" cy="342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924" y="1172550"/>
            <a:ext cx="4533632" cy="342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simple fact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2035750" y="4753950"/>
            <a:ext cx="495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https://datajournalism.com/read/handbook/two/working-with-data/experiencing-data/the-web-as-a-medium-for-data-visualisation</a:t>
            </a:r>
            <a:r>
              <a:rPr lang="en" sz="800"/>
              <a:t> </a:t>
            </a:r>
            <a:endParaRPr sz="800"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50" y="1020150"/>
            <a:ext cx="2738795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 title="Screenshot 2025-09-30 at 10.26.3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551" y="1214113"/>
            <a:ext cx="5115951" cy="3041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32"/>
          <p:cNvCxnSpPr/>
          <p:nvPr/>
        </p:nvCxnSpPr>
        <p:spPr>
          <a:xfrm flipH="1" rot="10800000">
            <a:off x="3529675" y="2416025"/>
            <a:ext cx="48276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2"/>
          <p:cNvCxnSpPr/>
          <p:nvPr/>
        </p:nvCxnSpPr>
        <p:spPr>
          <a:xfrm>
            <a:off x="7794300" y="2232000"/>
            <a:ext cx="70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simple fact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2035750" y="4753950"/>
            <a:ext cx="495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https://datajournalism.com/read/handbook/two/working-with-data/experiencing-data/the-web-as-a-medium-for-data-visualisation</a:t>
            </a:r>
            <a:r>
              <a:rPr lang="en" sz="800"/>
              <a:t> </a:t>
            </a:r>
            <a:endParaRPr sz="800"/>
          </a:p>
        </p:txBody>
      </p:sp>
      <p:pic>
        <p:nvPicPr>
          <p:cNvPr id="168" name="Google Shape;168;p33" title="Screenshot 2025-09-30 at 10.29.3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675" y="1172550"/>
            <a:ext cx="6006210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33"/>
          <p:cNvCxnSpPr/>
          <p:nvPr/>
        </p:nvCxnSpPr>
        <p:spPr>
          <a:xfrm flipH="1" rot="10800000">
            <a:off x="4331100" y="3141243"/>
            <a:ext cx="2705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3"/>
          <p:cNvCxnSpPr/>
          <p:nvPr/>
        </p:nvCxnSpPr>
        <p:spPr>
          <a:xfrm flipH="1" rot="10800000">
            <a:off x="3498550" y="1820718"/>
            <a:ext cx="40359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33"/>
          <p:cNvCxnSpPr/>
          <p:nvPr/>
        </p:nvCxnSpPr>
        <p:spPr>
          <a:xfrm flipH="1" rot="10800000">
            <a:off x="1821725" y="2080543"/>
            <a:ext cx="10476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simple fact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2035750" y="4753950"/>
            <a:ext cx="495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https://datajournalism.com/read/handbook/two/working-with-data/experiencing-data/the-web-as-a-medium-for-data-visualisation</a:t>
            </a:r>
            <a:r>
              <a:rPr lang="en" sz="800"/>
              <a:t> </a:t>
            </a:r>
            <a:endParaRPr sz="800"/>
          </a:p>
        </p:txBody>
      </p:sp>
      <p:pic>
        <p:nvPicPr>
          <p:cNvPr id="178" name="Google Shape;178;p34" title="Screenshot 2025-09-30 at 10.29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334" y="1653572"/>
            <a:ext cx="6068292" cy="2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/>
        </p:nvSpPr>
        <p:spPr>
          <a:xfrm>
            <a:off x="1128875" y="4328784"/>
            <a:ext cx="6994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250" lIns="74250" spcFirstLastPara="1" rIns="74250" wrap="square" tIns="742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6" u="sng">
                <a:solidFill>
                  <a:schemeClr val="hlink"/>
                </a:solidFill>
                <a:hlinkClick r:id="rId3"/>
              </a:rPr>
              <a:t>https://nrennie.rbind.io/projects/data-visualisation/#data-visualisation-challenges</a:t>
            </a:r>
            <a:r>
              <a:rPr lang="en" sz="1136"/>
              <a:t> </a:t>
            </a:r>
            <a:endParaRPr sz="1136"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359" y="1126725"/>
            <a:ext cx="6190966" cy="309548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1364350" y="312150"/>
            <a:ext cx="619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ADADAD"/>
                </a:solidFill>
                <a:latin typeface="Staatliches"/>
                <a:ea typeface="Staatliches"/>
                <a:cs typeface="Staatliches"/>
                <a:sym typeface="Staatliches"/>
              </a:rPr>
              <a:t>when you have: </a:t>
            </a: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lots of data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